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858" r:id="rId2"/>
    <p:sldId id="966" r:id="rId3"/>
    <p:sldId id="967" r:id="rId4"/>
    <p:sldId id="965" r:id="rId5"/>
    <p:sldId id="998" r:id="rId6"/>
    <p:sldId id="999" r:id="rId7"/>
    <p:sldId id="1000" r:id="rId8"/>
    <p:sldId id="1001" r:id="rId9"/>
    <p:sldId id="1002" r:id="rId10"/>
    <p:sldId id="997" r:id="rId11"/>
    <p:sldId id="1003" r:id="rId12"/>
    <p:sldId id="1004" r:id="rId13"/>
    <p:sldId id="1030" r:id="rId14"/>
    <p:sldId id="1006" r:id="rId15"/>
    <p:sldId id="1007" r:id="rId16"/>
    <p:sldId id="1008" r:id="rId17"/>
    <p:sldId id="1009" r:id="rId18"/>
    <p:sldId id="1010" r:id="rId19"/>
    <p:sldId id="1011" r:id="rId20"/>
    <p:sldId id="1012" r:id="rId21"/>
    <p:sldId id="1013" r:id="rId22"/>
    <p:sldId id="1014" r:id="rId23"/>
    <p:sldId id="1019" r:id="rId24"/>
    <p:sldId id="1020" r:id="rId25"/>
    <p:sldId id="1018" r:id="rId26"/>
    <p:sldId id="1021" r:id="rId27"/>
    <p:sldId id="1022" r:id="rId28"/>
    <p:sldId id="1029" r:id="rId29"/>
    <p:sldId id="1026" r:id="rId30"/>
    <p:sldId id="1027" r:id="rId31"/>
    <p:sldId id="1023" r:id="rId32"/>
    <p:sldId id="1031" r:id="rId33"/>
    <p:sldId id="1032" r:id="rId34"/>
    <p:sldId id="1033" r:id="rId35"/>
    <p:sldId id="1036" r:id="rId36"/>
    <p:sldId id="1035" r:id="rId37"/>
    <p:sldId id="1037" r:id="rId38"/>
    <p:sldId id="1028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7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https://commons.wikimedia.org/wiki/File:Binary_Search_Tree_-_Remove_Step_3.svg</a:t>
            </a:r>
          </a:p>
          <a:p>
            <a:r>
              <a:rPr lang="en-US" dirty="0" smtClean="0"/>
              <a:t>https://commons.wikimedia.org/wiki/File:Selection-Sort-Animation.gif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1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http://www.topwithcinnamon.com/2013/01/2-ingredient-healthy-pancakes-gluten-free-dairy-free.html</a:t>
            </a:r>
          </a:p>
          <a:p>
            <a:r>
              <a:rPr lang="en-US" dirty="0" smtClean="0"/>
              <a:t>http://i1.wp.com/www.topwithcinnamon.com/wp-content/uploads/2013/01/OMFGTHISISTHEBESTGIFIVEEVEREVEREVERMADEEE.gif?resize=654%2C800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0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44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5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</a:t>
            </a:r>
            <a:r>
              <a:rPr lang="en-US" altLang="en-US" sz="1400" dirty="0" smtClean="0">
                <a:latin typeface="Arial" pitchFamily="34" charset="0"/>
              </a:rPr>
              <a:t>UMBC and Dr. Katherine Gibson </a:t>
            </a:r>
            <a:r>
              <a:rPr lang="en-US" altLang="en-US" sz="1400" dirty="0" smtClean="0">
                <a:latin typeface="Arial" pitchFamily="34" charset="0"/>
              </a:rPr>
              <a:t>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6" y="2693988"/>
            <a:ext cx="8995528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19 –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Traversing a Binary Search Tree</a:t>
            </a:r>
          </a:p>
          <a:p>
            <a:r>
              <a:rPr lang="en-US" dirty="0" smtClean="0"/>
              <a:t>Sorting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from wikimedia.org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42" y="2887302"/>
            <a:ext cx="4876800" cy="3476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90" y="2830152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(intInput-1)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2991" y="3767108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is where the recursion occurs.</a:t>
            </a: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You can see that the 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compute()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function calls itself.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147035" y="3069526"/>
            <a:ext cx="980388" cy="111597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588" y="4921270"/>
            <a:ext cx="217324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does this program do?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9935" y="5306144"/>
            <a:ext cx="263709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program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prints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numbers from 50 down to 2. </a:t>
            </a:r>
          </a:p>
        </p:txBody>
      </p:sp>
    </p:spTree>
    <p:extLst>
      <p:ext uri="{BB962C8B-B14F-4D97-AF65-F5344CB8AC3E}">
        <p14:creationId xmlns:p14="http://schemas.microsoft.com/office/powerpoint/2010/main" val="32407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To understand how recursion works, it helps to visualize what’s going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on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lvl="3"/>
            <a:endParaRPr lang="en-US" altLang="en-US" sz="16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Python uses a </a:t>
            </a:r>
            <a:r>
              <a:rPr lang="en-US" altLang="en-US" sz="2800" b="1" i="1" dirty="0" smtClean="0">
                <a:ea typeface="ヒラギノ角ゴ Pro W3"/>
                <a:cs typeface="ヒラギノ角ゴ Pro W3"/>
              </a:rPr>
              <a:t>stack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to keep track of function calls</a:t>
            </a:r>
          </a:p>
          <a:p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A stack is an important computer science concept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To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help visualize, we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will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2" descr="http://www.topwithcinnamon.com/wp-content/uploads/2013/01/OMFGTHISISTHEBESTGIFIVEEVEREVEREVERMADE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29" y="2138313"/>
            <a:ext cx="3050941" cy="3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627168"/>
            <a:ext cx="4202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Image from www.topwithcinnamon.com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A stack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is like a bunch of lunch trays in a cafeteria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It has only two operations:</a:t>
            </a: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Push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 smtClean="0">
                <a:ea typeface="ヒラギノ角ゴ Pro W3"/>
              </a:rPr>
              <a:t>You </a:t>
            </a:r>
            <a:r>
              <a:rPr lang="en-US" altLang="en-US" dirty="0">
                <a:ea typeface="ヒラギノ角ゴ Pro W3"/>
              </a:rPr>
              <a:t>can push something onto the </a:t>
            </a:r>
            <a:r>
              <a:rPr lang="en-US" altLang="en-US" dirty="0" smtClean="0">
                <a:ea typeface="ヒラギノ角ゴ Pro W3"/>
              </a:rPr>
              <a:t>top of the stack</a:t>
            </a:r>
            <a:endParaRPr lang="en-US" altLang="en-US" dirty="0">
              <a:ea typeface="ヒラギノ角ゴ Pro W3"/>
            </a:endParaRP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Pop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>
                <a:ea typeface="ヒラギノ角ゴ Pro W3"/>
              </a:rPr>
              <a:t>Y</a:t>
            </a:r>
            <a:r>
              <a:rPr lang="en-US" altLang="en-US" dirty="0" smtClean="0">
                <a:ea typeface="ヒラギノ角ゴ Pro W3"/>
              </a:rPr>
              <a:t>ou </a:t>
            </a:r>
            <a:r>
              <a:rPr lang="en-US" altLang="en-US" dirty="0">
                <a:ea typeface="ヒラギノ角ゴ Pro W3"/>
              </a:rPr>
              <a:t>can pop something off the top of the </a:t>
            </a:r>
            <a:r>
              <a:rPr lang="en-US" altLang="en-US" dirty="0" smtClean="0">
                <a:ea typeface="ヒラギノ角ゴ Pro W3"/>
              </a:rPr>
              <a:t>stack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Let’s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see an example stack in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action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The diagram below shows a stack over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time  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We perform two pushes and two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pops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71211" y="3554338"/>
            <a:ext cx="1247775" cy="2844801"/>
            <a:chOff x="1271211" y="3554338"/>
            <a:chExt cx="1247775" cy="2844801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2870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87086" y="5611739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2014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71211" y="5775252"/>
              <a:ext cx="12477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Time: 0</a:t>
              </a:r>
            </a:p>
            <a:p>
              <a:pPr eaLnBrk="1" hangingPunct="1"/>
              <a:r>
                <a:rPr lang="en-US" altLang="en-US" sz="1400" b="1" dirty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Empty Stack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630111" y="5775252"/>
            <a:ext cx="9429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1: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Push “2”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45986" y="3554338"/>
            <a:ext cx="927100" cy="2057401"/>
            <a:chOff x="2645986" y="3554338"/>
            <a:chExt cx="927100" cy="205740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6459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645986" y="5611739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35730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58686" y="5297414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2</a:t>
              </a:r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849311" y="5775252"/>
            <a:ext cx="9429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Time 2: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Push “8”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865186" y="3554338"/>
            <a:ext cx="927100" cy="2057401"/>
            <a:chOff x="3865186" y="3554338"/>
            <a:chExt cx="927100" cy="2057401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8651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865186" y="5611739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877886" y="5297414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877886" y="4992614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8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7922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068511" y="5764139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3:</a:t>
            </a:r>
          </a:p>
          <a:p>
            <a:pPr eaLnBrk="1" hangingPunct="1"/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Pop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84386" y="3543226"/>
            <a:ext cx="927100" cy="2057401"/>
            <a:chOff x="5084386" y="3543226"/>
            <a:chExt cx="927100" cy="2057401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084386" y="3543226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084386" y="5600627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097086" y="5286302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2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6011486" y="3543226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2486" y="3554338"/>
            <a:ext cx="927100" cy="2057401"/>
            <a:chOff x="6392486" y="3554338"/>
            <a:chExt cx="927100" cy="2057401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63924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6392486" y="5611739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7319586" y="3554338"/>
              <a:ext cx="0" cy="2057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376611" y="5775252"/>
            <a:ext cx="861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4:</a:t>
            </a:r>
          </a:p>
          <a:p>
            <a:pPr eaLnBrk="1" hangingPunct="1"/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Pop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441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4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In computer science, a stack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last </a:t>
            </a:r>
            <a:r>
              <a:rPr lang="en-US" b="1" i="1" dirty="0"/>
              <a:t>in, first </a:t>
            </a:r>
            <a:r>
              <a:rPr lang="en-US" b="1" i="1" dirty="0" smtClean="0"/>
              <a:t>out </a:t>
            </a:r>
            <a:r>
              <a:rPr lang="en-US" dirty="0" smtClean="0"/>
              <a:t>(</a:t>
            </a:r>
            <a:r>
              <a:rPr lang="en-US" dirty="0"/>
              <a:t>LIFO) </a:t>
            </a:r>
            <a:r>
              <a:rPr lang="en-US" dirty="0" smtClean="0"/>
              <a:t>data structure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can store any type of data, but has only </a:t>
            </a:r>
            <a:r>
              <a:rPr lang="en-US" dirty="0"/>
              <a:t>two </a:t>
            </a:r>
            <a:r>
              <a:rPr lang="en-US" dirty="0" smtClean="0"/>
              <a:t>operations: push </a:t>
            </a:r>
            <a:r>
              <a:rPr lang="en-US" dirty="0"/>
              <a:t>and </a:t>
            </a:r>
            <a:r>
              <a:rPr lang="en-US" dirty="0" smtClean="0"/>
              <a:t>pop</a:t>
            </a:r>
            <a:endParaRPr lang="en-US" dirty="0"/>
          </a:p>
          <a:p>
            <a:r>
              <a:rPr lang="en-US" dirty="0" smtClean="0"/>
              <a:t>Push adds to the top of the stack, hiding anything else on the stack</a:t>
            </a:r>
          </a:p>
          <a:p>
            <a:r>
              <a:rPr lang="en-US" dirty="0" smtClean="0"/>
              <a:t>Pop removes the top element from the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The nature of the pop and push operations also means that stack elements have a natural </a:t>
            </a:r>
            <a:r>
              <a:rPr lang="en-US" dirty="0" smtClean="0"/>
              <a:t>order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/>
              <a:t>Elements are removed from the stack in the </a:t>
            </a:r>
            <a:r>
              <a:rPr lang="en-US" u="sng" dirty="0"/>
              <a:t>reverse</a:t>
            </a:r>
            <a:r>
              <a:rPr lang="en-US" dirty="0"/>
              <a:t> order to the order of their </a:t>
            </a:r>
            <a:r>
              <a:rPr lang="en-US" dirty="0" smtClean="0"/>
              <a:t>addition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lower elements are </a:t>
            </a:r>
            <a:r>
              <a:rPr lang="en-US" sz="3200" dirty="0" smtClean="0"/>
              <a:t>those </a:t>
            </a:r>
            <a:r>
              <a:rPr lang="en-US" sz="3200" dirty="0"/>
              <a:t>that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have </a:t>
            </a:r>
            <a:r>
              <a:rPr lang="en-US" sz="3200" dirty="0"/>
              <a:t>been in the </a:t>
            </a:r>
            <a:r>
              <a:rPr lang="en-US" sz="3200" dirty="0" smtClean="0"/>
              <a:t>stack the longest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you run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your </a:t>
            </a:r>
            <a:r>
              <a:rPr lang="en-US" altLang="en-US" dirty="0">
                <a:ea typeface="ヒラギノ角ゴ Pro W3"/>
                <a:cs typeface="ヒラギノ角ゴ Pro W3"/>
              </a:rPr>
              <a:t>program, the computer creates a stack for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</a:t>
            </a:r>
          </a:p>
          <a:p>
            <a:pPr eaLnBrk="1" hangingPunct="1"/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Each time you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call a </a:t>
            </a:r>
            <a:r>
              <a:rPr lang="en-US" altLang="en-US" dirty="0">
                <a:ea typeface="ヒラギノ角ゴ Pro W3"/>
                <a:cs typeface="ヒラギノ角ゴ Pro W3"/>
              </a:rPr>
              <a:t>function, the function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>is pushed onto the top </a:t>
            </a:r>
            <a:r>
              <a:rPr lang="en-US" altLang="en-US" dirty="0">
                <a:ea typeface="ヒラギノ角ゴ Pro W3"/>
                <a:cs typeface="ヒラギノ角ゴ Pro W3"/>
              </a:rPr>
              <a:t>of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the function returns or exits, the function is popped off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Functions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78768" y="2589213"/>
            <a:ext cx="1247775" cy="2844800"/>
            <a:chOff x="878768" y="2589213"/>
            <a:chExt cx="1247775" cy="28448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894643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894643" y="4646613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1809043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878768" y="4810125"/>
              <a:ext cx="1247775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Time: 0</a:t>
              </a:r>
            </a:p>
            <a:p>
              <a:pPr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Empty Stack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90068" y="4810125"/>
            <a:ext cx="13081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1: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Push:  main()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829930" y="4810125"/>
            <a:ext cx="14747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Time 2: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Push:  square()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405943" y="2589213"/>
            <a:ext cx="927100" cy="2057400"/>
            <a:chOff x="2405943" y="2589213"/>
            <a:chExt cx="927100" cy="2057400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405943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405943" y="46466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418643" y="4332288"/>
              <a:ext cx="914400" cy="276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3333043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45805" y="2589213"/>
            <a:ext cx="927100" cy="2057400"/>
            <a:chOff x="3845805" y="2589213"/>
            <a:chExt cx="927100" cy="2057400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845805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845805" y="46466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4772905" y="25892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858505" y="4332288"/>
              <a:ext cx="914400" cy="276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858505" y="4027488"/>
              <a:ext cx="914400" cy="276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square()</a:t>
              </a:r>
            </a:p>
          </p:txBody>
        </p:sp>
      </p:grp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278438" y="4748213"/>
            <a:ext cx="14906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Time 3: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Pop:  square()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returns a value.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method exits.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14243" y="2578100"/>
            <a:ext cx="927100" cy="2057400"/>
            <a:chOff x="5314243" y="2578100"/>
            <a:chExt cx="927100" cy="20574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5314243" y="25781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314243" y="46355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6241343" y="25781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326943" y="4321175"/>
              <a:ext cx="914400" cy="276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71580" y="2538413"/>
            <a:ext cx="927100" cy="2057400"/>
            <a:chOff x="6871580" y="2538413"/>
            <a:chExt cx="927100" cy="2057400"/>
          </a:xfrm>
        </p:grpSpPr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6871580" y="25384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871580" y="45958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7798680" y="25384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35775" y="4708525"/>
            <a:ext cx="14906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Time 4: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Pop:  main()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returns a value.</a:t>
            </a:r>
          </a:p>
          <a:p>
            <a:pPr eaLnBrk="1" hangingPunct="1"/>
            <a:r>
              <a:rPr lang="en-US" altLang="en-US" sz="1400" b="1">
                <a:solidFill>
                  <a:prstClr val="black"/>
                </a:solidFill>
                <a:ea typeface="ヒラギノ角ゴ Pro W3"/>
                <a:cs typeface="ヒラギノ角ゴ Pro W3"/>
              </a:rPr>
              <a:t>method exits.</a:t>
            </a:r>
          </a:p>
        </p:txBody>
      </p:sp>
    </p:spTree>
    <p:extLst>
      <p:ext uri="{BB962C8B-B14F-4D97-AF65-F5344CB8AC3E}">
        <p14:creationId xmlns:p14="http://schemas.microsoft.com/office/powerpoint/2010/main" val="64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3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“good code” </a:t>
            </a:r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Readability</a:t>
            </a:r>
          </a:p>
          <a:p>
            <a:pPr lvl="1"/>
            <a:r>
              <a:rPr lang="en-US" dirty="0" smtClean="0"/>
              <a:t>Adaptability</a:t>
            </a:r>
            <a:endParaRPr lang="en-US" dirty="0"/>
          </a:p>
          <a:p>
            <a:pPr lvl="1"/>
            <a:r>
              <a:rPr lang="en-US" dirty="0"/>
              <a:t>Commenting guidelines</a:t>
            </a:r>
          </a:p>
          <a:p>
            <a:r>
              <a:rPr lang="en-US" dirty="0" smtClean="0"/>
              <a:t>Incremental development</a:t>
            </a:r>
            <a:endParaRPr lang="en-US" dirty="0"/>
          </a:p>
          <a:p>
            <a:endParaRPr lang="en-US" dirty="0"/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Up Ribbon 4"/>
          <p:cNvSpPr/>
          <p:nvPr/>
        </p:nvSpPr>
        <p:spPr>
          <a:xfrm>
            <a:off x="2088038" y="5062194"/>
            <a:ext cx="5222449" cy="1121790"/>
          </a:xfrm>
          <a:prstGeom prst="ribbon2">
            <a:avLst>
              <a:gd name="adj1" fmla="val 16667"/>
              <a:gd name="adj2" fmla="val 669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Function Returns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833514" y="4604993"/>
            <a:ext cx="1640264" cy="914401"/>
          </a:xfrm>
          <a:prstGeom prst="irregularSeal2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387134">
            <a:off x="2097466" y="4848710"/>
            <a:ext cx="9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#TBT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function calls itself recursively, you </a:t>
            </a:r>
            <a:r>
              <a:rPr lang="en-US" dirty="0" smtClean="0"/>
              <a:t>push </a:t>
            </a:r>
            <a:r>
              <a:rPr lang="en-US" dirty="0"/>
              <a:t>another </a:t>
            </a:r>
            <a:r>
              <a:rPr lang="en-US" dirty="0" smtClean="0"/>
              <a:t>call to the </a:t>
            </a:r>
            <a:r>
              <a:rPr lang="en-US" dirty="0"/>
              <a:t>function onto the </a:t>
            </a:r>
            <a:r>
              <a:rPr lang="en-US" dirty="0" smtClean="0"/>
              <a:t>stack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now have </a:t>
            </a:r>
            <a:r>
              <a:rPr lang="en-US" dirty="0"/>
              <a:t>a simple way to visualize how recursion really </a:t>
            </a:r>
            <a:r>
              <a:rPr lang="en-US" dirty="0" smtClean="0"/>
              <a:t>works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(intInput-1)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6166" y="3637895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Here’s the code again. </a:t>
            </a:r>
            <a:endParaRPr lang="en-US" sz="2400" dirty="0" smtClean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Now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 that we understand stacks, we can visualize the recursion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and Recursion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322956" y="2906957"/>
            <a:ext cx="914400" cy="2057050"/>
            <a:chOff x="396875" y="1270000"/>
            <a:chExt cx="914400" cy="2057400"/>
          </a:xfrm>
        </p:grpSpPr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96875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396875" y="1270000"/>
              <a:ext cx="914400" cy="2057400"/>
              <a:chOff x="396875" y="1270000"/>
              <a:chExt cx="914400" cy="2057400"/>
            </a:xfrm>
          </p:grpSpPr>
          <p:sp>
            <p:nvSpPr>
              <p:cNvPr id="13" name="Line 28"/>
              <p:cNvSpPr>
                <a:spLocks noChangeShapeType="1"/>
              </p:cNvSpPr>
              <p:nvPr/>
            </p:nvSpPr>
            <p:spPr bwMode="auto">
              <a:xfrm>
                <a:off x="396875" y="3327400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 flipV="1">
                <a:off x="13112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46960" y="4964133"/>
            <a:ext cx="866392" cy="7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Time: 0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Empty Stack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1484061" y="4964007"/>
            <a:ext cx="8611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1: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/>
            </a:r>
            <a:b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</a:b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main</a:t>
            </a:r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()</a:t>
            </a: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1451077" y="2906957"/>
            <a:ext cx="927100" cy="2057050"/>
            <a:chOff x="1908175" y="1270000"/>
            <a:chExt cx="927100" cy="2057400"/>
          </a:xfrm>
        </p:grpSpPr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1908175" y="33274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Group 45"/>
            <p:cNvGrpSpPr>
              <a:grpSpLocks/>
            </p:cNvGrpSpPr>
            <p:nvPr/>
          </p:nvGrpSpPr>
          <p:grpSpPr bwMode="auto">
            <a:xfrm>
              <a:off x="1908175" y="1270000"/>
              <a:ext cx="927100" cy="2057400"/>
              <a:chOff x="1908175" y="1270000"/>
              <a:chExt cx="927100" cy="2057400"/>
            </a:xfrm>
          </p:grpSpPr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19081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33"/>
              <p:cNvSpPr>
                <a:spLocks noChangeShapeType="1"/>
              </p:cNvSpPr>
              <p:nvPr/>
            </p:nvSpPr>
            <p:spPr bwMode="auto">
              <a:xfrm flipV="1">
                <a:off x="2835275" y="1270000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1920875" y="3013075"/>
                <a:ext cx="914400" cy="3143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solidFill>
                      <a:prstClr val="black"/>
                    </a:solidFill>
                    <a:ea typeface="ヒラギノ角ゴ Pro W3"/>
                    <a:cs typeface="ヒラギノ角ゴ Pro W3"/>
                  </a:rPr>
                  <a:t>main()</a:t>
                </a:r>
              </a:p>
            </p:txBody>
          </p:sp>
        </p:grpSp>
      </p:grp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2436101" y="4963881"/>
            <a:ext cx="1473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2: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compute(4)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2591898" y="2906957"/>
            <a:ext cx="927100" cy="2057050"/>
            <a:chOff x="3348038" y="1270000"/>
            <a:chExt cx="927100" cy="2057400"/>
          </a:xfrm>
        </p:grpSpPr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3348038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3348038" y="33274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V="1">
              <a:off x="4275138" y="12700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3360738" y="30130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360738" y="27492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 (</a:t>
              </a:r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4)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3728879" y="4964007"/>
            <a:ext cx="129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3: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compute(3)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31" name="Group 48"/>
          <p:cNvGrpSpPr>
            <a:grpSpLocks/>
          </p:cNvGrpSpPr>
          <p:nvPr/>
        </p:nvGrpSpPr>
        <p:grpSpPr bwMode="auto">
          <a:xfrm>
            <a:off x="3732719" y="2906957"/>
            <a:ext cx="927100" cy="2057050"/>
            <a:chOff x="4711700" y="1219200"/>
            <a:chExt cx="927100" cy="2057400"/>
          </a:xfrm>
        </p:grpSpPr>
        <p:sp>
          <p:nvSpPr>
            <p:cNvPr id="32" name="Line 56"/>
            <p:cNvSpPr>
              <a:spLocks noChangeShapeType="1"/>
            </p:cNvSpPr>
            <p:nvPr/>
          </p:nvSpPr>
          <p:spPr bwMode="auto">
            <a:xfrm>
              <a:off x="47117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57"/>
            <p:cNvSpPr>
              <a:spLocks noChangeShapeType="1"/>
            </p:cNvSpPr>
            <p:nvPr/>
          </p:nvSpPr>
          <p:spPr bwMode="auto">
            <a:xfrm>
              <a:off x="4711700" y="32766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V="1">
              <a:off x="56388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4724400" y="29622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4724400" y="26984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 (</a:t>
              </a:r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4)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4724400" y="2439951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 (</a:t>
              </a:r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3)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4858048" y="4964007"/>
            <a:ext cx="129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4:</a:t>
            </a:r>
          </a:p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Push:  </a:t>
            </a: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compute(2)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4873540" y="2906957"/>
            <a:ext cx="927100" cy="2057050"/>
            <a:chOff x="6096000" y="1219200"/>
            <a:chExt cx="927100" cy="2057400"/>
          </a:xfrm>
        </p:grpSpPr>
        <p:sp>
          <p:nvSpPr>
            <p:cNvPr id="40" name="Line 63"/>
            <p:cNvSpPr>
              <a:spLocks noChangeShapeType="1"/>
            </p:cNvSpPr>
            <p:nvPr/>
          </p:nvSpPr>
          <p:spPr bwMode="auto">
            <a:xfrm>
              <a:off x="60960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64"/>
            <p:cNvSpPr>
              <a:spLocks noChangeShapeType="1"/>
            </p:cNvSpPr>
            <p:nvPr/>
          </p:nvSpPr>
          <p:spPr bwMode="auto">
            <a:xfrm>
              <a:off x="6096000" y="32766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65"/>
            <p:cNvSpPr>
              <a:spLocks noChangeShapeType="1"/>
            </p:cNvSpPr>
            <p:nvPr/>
          </p:nvSpPr>
          <p:spPr bwMode="auto">
            <a:xfrm flipV="1">
              <a:off x="70231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6108700" y="29622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44" name="Rectangle 67"/>
            <p:cNvSpPr>
              <a:spLocks noChangeArrowheads="1"/>
            </p:cNvSpPr>
            <p:nvPr/>
          </p:nvSpPr>
          <p:spPr bwMode="auto">
            <a:xfrm>
              <a:off x="6108700" y="26984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compute(4)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5" name="Rectangle 68"/>
            <p:cNvSpPr>
              <a:spLocks noChangeArrowheads="1"/>
            </p:cNvSpPr>
            <p:nvPr/>
          </p:nvSpPr>
          <p:spPr bwMode="auto">
            <a:xfrm>
              <a:off x="6108700" y="2439951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compute(3)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6108700" y="2187794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compute(2)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7654653" y="4963881"/>
            <a:ext cx="14927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After every</a:t>
            </a:r>
            <a:b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</a:b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function </a:t>
            </a:r>
            <a:b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</a:br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returns (pops)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7807053" y="2906831"/>
            <a:ext cx="927100" cy="2057050"/>
            <a:chOff x="7527925" y="1230313"/>
            <a:chExt cx="927100" cy="2057400"/>
          </a:xfrm>
        </p:grpSpPr>
        <p:sp>
          <p:nvSpPr>
            <p:cNvPr id="49" name="Line 73"/>
            <p:cNvSpPr>
              <a:spLocks noChangeShapeType="1"/>
            </p:cNvSpPr>
            <p:nvPr/>
          </p:nvSpPr>
          <p:spPr bwMode="auto">
            <a:xfrm>
              <a:off x="7527925" y="12303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74"/>
            <p:cNvSpPr>
              <a:spLocks noChangeShapeType="1"/>
            </p:cNvSpPr>
            <p:nvPr/>
          </p:nvSpPr>
          <p:spPr bwMode="auto">
            <a:xfrm>
              <a:off x="7527925" y="3287713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75"/>
            <p:cNvSpPr>
              <a:spLocks noChangeShapeType="1"/>
            </p:cNvSpPr>
            <p:nvPr/>
          </p:nvSpPr>
          <p:spPr bwMode="auto">
            <a:xfrm flipV="1">
              <a:off x="8455025" y="1230313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7155182" y="4659133"/>
            <a:ext cx="438150" cy="3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…</a:t>
            </a:r>
          </a:p>
        </p:txBody>
      </p:sp>
      <p:sp>
        <p:nvSpPr>
          <p:cNvPr id="54" name="Text Box 62"/>
          <p:cNvSpPr txBox="1">
            <a:spLocks noChangeArrowheads="1"/>
          </p:cNvSpPr>
          <p:nvPr/>
        </p:nvSpPr>
        <p:spPr bwMode="auto">
          <a:xfrm>
            <a:off x="6020711" y="4963881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Time 4:</a:t>
            </a:r>
          </a:p>
          <a:p>
            <a:pPr eaLnBrk="1" hangingPunct="1"/>
            <a:r>
              <a:rPr lang="en-US" altLang="en-US" sz="14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Pop</a:t>
            </a:r>
            <a:endParaRPr lang="en-US" altLang="en-US" sz="14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55" name="Group 49"/>
          <p:cNvGrpSpPr>
            <a:grpSpLocks/>
          </p:cNvGrpSpPr>
          <p:nvPr/>
        </p:nvGrpSpPr>
        <p:grpSpPr bwMode="auto">
          <a:xfrm>
            <a:off x="6014361" y="2906831"/>
            <a:ext cx="927100" cy="2057050"/>
            <a:chOff x="6096000" y="1219200"/>
            <a:chExt cx="927100" cy="2057400"/>
          </a:xfrm>
        </p:grpSpPr>
        <p:sp>
          <p:nvSpPr>
            <p:cNvPr id="56" name="Line 63"/>
            <p:cNvSpPr>
              <a:spLocks noChangeShapeType="1"/>
            </p:cNvSpPr>
            <p:nvPr/>
          </p:nvSpPr>
          <p:spPr bwMode="auto">
            <a:xfrm>
              <a:off x="60960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>
              <a:off x="6096000" y="3276600"/>
              <a:ext cx="927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65"/>
            <p:cNvSpPr>
              <a:spLocks noChangeShapeType="1"/>
            </p:cNvSpPr>
            <p:nvPr/>
          </p:nvSpPr>
          <p:spPr bwMode="auto">
            <a:xfrm flipV="1">
              <a:off x="7023100" y="1219200"/>
              <a:ext cx="0" cy="2057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66"/>
            <p:cNvSpPr>
              <a:spLocks noChangeArrowheads="1"/>
            </p:cNvSpPr>
            <p:nvPr/>
          </p:nvSpPr>
          <p:spPr bwMode="auto">
            <a:xfrm>
              <a:off x="6108700" y="2962275"/>
              <a:ext cx="914400" cy="31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main()</a:t>
              </a:r>
            </a:p>
          </p:txBody>
        </p:sp>
        <p:sp>
          <p:nvSpPr>
            <p:cNvPr id="60" name="Rectangle 67"/>
            <p:cNvSpPr>
              <a:spLocks noChangeArrowheads="1"/>
            </p:cNvSpPr>
            <p:nvPr/>
          </p:nvSpPr>
          <p:spPr bwMode="auto">
            <a:xfrm>
              <a:off x="6108700" y="2698408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compute(4)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61" name="Rectangle 68"/>
            <p:cNvSpPr>
              <a:spLocks noChangeArrowheads="1"/>
            </p:cNvSpPr>
            <p:nvPr/>
          </p:nvSpPr>
          <p:spPr bwMode="auto">
            <a:xfrm>
              <a:off x="6108700" y="2439951"/>
              <a:ext cx="914400" cy="2308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ea typeface="ヒラギノ角ゴ Pro W3"/>
                  <a:cs typeface="ヒラギノ角ゴ Pro W3"/>
                </a:rPr>
                <a:t>compute(3)</a:t>
              </a:r>
              <a:endParaRPr lang="en-US" altLang="en-US" sz="900" b="1" dirty="0">
                <a:solidFill>
                  <a:prstClr val="black"/>
                </a:solidFill>
                <a:ea typeface="ヒラギノ角ゴ Pro W3"/>
                <a:cs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9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30" grpId="0"/>
      <p:bldP spid="38" grpId="0"/>
      <p:bldP spid="47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“Cases” in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recursive function must have two things:</a:t>
            </a:r>
          </a:p>
          <a:p>
            <a:pPr lvl="3"/>
            <a:endParaRPr lang="en-US" dirty="0"/>
          </a:p>
          <a:p>
            <a:r>
              <a:rPr lang="en-US" dirty="0" smtClean="0"/>
              <a:t>At least one base case</a:t>
            </a:r>
          </a:p>
          <a:p>
            <a:pPr lvl="1"/>
            <a:r>
              <a:rPr lang="en-US" dirty="0" smtClean="0"/>
              <a:t>When a result is returned (or the function ends)</a:t>
            </a:r>
          </a:p>
          <a:p>
            <a:pPr lvl="1"/>
            <a:r>
              <a:rPr lang="en-US" dirty="0" smtClean="0"/>
              <a:t>“When to stop”</a:t>
            </a:r>
          </a:p>
          <a:p>
            <a:r>
              <a:rPr lang="en-US" dirty="0" smtClean="0"/>
              <a:t>At least one recursive case</a:t>
            </a:r>
          </a:p>
          <a:p>
            <a:pPr lvl="1"/>
            <a:r>
              <a:rPr lang="en-US" dirty="0" smtClean="0"/>
              <a:t>When the function is called again with new inputs</a:t>
            </a:r>
          </a:p>
          <a:p>
            <a:pPr lvl="1"/>
            <a:r>
              <a:rPr lang="en-US" dirty="0" smtClean="0"/>
              <a:t>“When to go (again)”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Notice that the recursive call is passing in simpler input, approaching the base case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22449" y="2394403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base case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0367" y="2617290"/>
            <a:ext cx="198979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2449" y="3165630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recursive case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04461" y="3396463"/>
            <a:ext cx="295569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0367" y="4348618"/>
            <a:ext cx="183665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recursive call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969180" y="3227324"/>
            <a:ext cx="422481" cy="1820107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- 1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en-US" sz="2800" dirty="0" smtClean="0"/>
              <a:t> </a:t>
            </a:r>
            <a:r>
              <a:rPr lang="en-US" sz="2800" dirty="0"/>
              <a:t>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  <a:r>
              <a:rPr lang="en-US" sz="2800" dirty="0" smtClean="0"/>
              <a:t> </a:t>
            </a:r>
            <a:r>
              <a:rPr lang="en-US" sz="2800" dirty="0"/>
              <a:t>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</a:p>
          <a:p>
            <a:pPr lvl="1"/>
            <a:r>
              <a:rPr lang="en-US" dirty="0" smtClean="0"/>
              <a:t>We at least know that it’s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100 + sum(99)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- 1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186170"/>
            <a:ext cx="5491113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sum(3)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3  + sum(2)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2 + sum(1)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1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3  +     2 +     1  =  6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4! = </a:t>
            </a:r>
            <a:r>
              <a:rPr lang="en-US" altLang="en-US" dirty="0">
                <a:cs typeface="Tahoma" panose="020B0604030504040204" pitchFamily="34" charset="0"/>
              </a:rPr>
              <a:t>4 × 3 × 2 × 1 = 24</a:t>
            </a:r>
          </a:p>
          <a:p>
            <a:endParaRPr lang="en-US" dirty="0" smtClean="0"/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9!  </a:t>
            </a:r>
            <a:r>
              <a:rPr lang="en-US" altLang="en-US" dirty="0" smtClean="0">
                <a:cs typeface="Tahoma" panose="020B0604030504040204" pitchFamily="34" charset="0"/>
              </a:rPr>
              <a:t>?</a:t>
            </a:r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 smtClean="0">
                <a:cs typeface="Tahoma" panose="020B0604030504040204" pitchFamily="34" charset="0"/>
              </a:rPr>
              <a:t>362,880</a:t>
            </a:r>
          </a:p>
          <a:p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10!  </a:t>
            </a:r>
            <a:r>
              <a:rPr lang="en-US" altLang="en-US" dirty="0" smtClean="0">
                <a:cs typeface="Tahoma" panose="020B0604030504040204" pitchFamily="34" charset="0"/>
              </a:rPr>
              <a:t>?</a:t>
            </a:r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>
                <a:cs typeface="Tahoma" panose="020B0604030504040204" pitchFamily="34" charset="0"/>
              </a:rPr>
              <a:t>How did you know?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98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9! =		           9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×8×7×6×5×4×3×2×1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10! = 10 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	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9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×8×7×6×5×4×3×2×1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10! = 10 ×	9!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! = </a:t>
            </a: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× (</a:t>
            </a:r>
            <a:r>
              <a:rPr lang="en-US" altLang="en-US" sz="2800" i="1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n</a:t>
            </a: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 - 1)!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  <a:cs typeface="Tahoma" panose="020B0604030504040204" pitchFamily="34" charset="0"/>
              </a:rPr>
              <a:t>That's a recursive definition!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cs typeface="Tahoma" panose="020B0604030504040204" pitchFamily="34" charset="0"/>
              </a:rPr>
              <a:t>The answer to a problem can be defined as </a:t>
            </a:r>
            <a:br>
              <a:rPr lang="en-US" altLang="en-US" dirty="0" smtClean="0">
                <a:cs typeface="Tahoma" panose="020B0604030504040204" pitchFamily="34" charset="0"/>
              </a:rPr>
            </a:br>
            <a:r>
              <a:rPr lang="en-US" altLang="en-US" dirty="0" smtClean="0">
                <a:cs typeface="Tahoma" panose="020B0604030504040204" pitchFamily="34" charset="0"/>
              </a:rPr>
              <a:t>a smaller piece of the original problem</a:t>
            </a:r>
            <a:endParaRPr lang="en-US" altLang="en-US" sz="2400" dirty="0" smtClean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967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0 * fact(-1)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0011" y="4601669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happened?  What went wrong?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Factorial (Fixed)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== 0: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2 * 1 * 1</a:t>
            </a:r>
          </a:p>
        </p:txBody>
      </p:sp>
    </p:spTree>
    <p:extLst>
      <p:ext uri="{BB962C8B-B14F-4D97-AF65-F5344CB8AC3E}">
        <p14:creationId xmlns:p14="http://schemas.microsoft.com/office/powerpoint/2010/main" val="33178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Recursion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Recursively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we can do with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can also be accomplished through recursion</a:t>
            </a:r>
          </a:p>
          <a:p>
            <a:r>
              <a:rPr lang="en-US" dirty="0" smtClean="0"/>
              <a:t>Let’s get some practice by transforming </a:t>
            </a:r>
            <a:br>
              <a:rPr lang="en-US" dirty="0" smtClean="0"/>
            </a:br>
            <a:r>
              <a:rPr lang="en-US" dirty="0" smtClean="0"/>
              <a:t>basic loops into a recursive function</a:t>
            </a:r>
          </a:p>
          <a:p>
            <a:pPr lvl="3"/>
            <a:endParaRPr lang="en-US" dirty="0"/>
          </a:p>
          <a:p>
            <a:r>
              <a:rPr lang="en-US" dirty="0" smtClean="0"/>
              <a:t>To keep in mind:</a:t>
            </a:r>
          </a:p>
          <a:p>
            <a:pPr lvl="1"/>
            <a:r>
              <a:rPr lang="en-US" dirty="0" smtClean="0"/>
              <a:t>What is the base case?  The recursive case?</a:t>
            </a:r>
          </a:p>
          <a:p>
            <a:pPr lvl="1"/>
            <a:r>
              <a:rPr lang="en-US" dirty="0" smtClean="0"/>
              <a:t>Are we returning values, and if so,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4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getGrade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20813" cy="4517689"/>
          </a:xfrm>
        </p:spPr>
        <p:txBody>
          <a:bodyPr/>
          <a:lstStyle/>
          <a:p>
            <a:r>
              <a:rPr lang="en-US" dirty="0" smtClean="0"/>
              <a:t>Gets a grade between 0 and 100, inclusive</a:t>
            </a:r>
            <a:endParaRPr lang="en-US" dirty="0"/>
          </a:p>
          <a:p>
            <a:pPr marL="0" lvl="1" indent="0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etGrade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"Grade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0 or grade &gt; 100:</a:t>
            </a:r>
          </a:p>
          <a:p>
            <a:pPr marL="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"That's not valid."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"Grade?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grade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Transform this into a recursive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3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20813" cy="4517689"/>
          </a:xfrm>
        </p:spPr>
        <p:txBody>
          <a:bodyPr/>
          <a:lstStyle/>
          <a:p>
            <a:r>
              <a:rPr lang="en-US" dirty="0" smtClean="0"/>
              <a:t>Sum the contents of a list together</a:t>
            </a:r>
            <a:endParaRPr lang="en-US" dirty="0"/>
          </a:p>
          <a:p>
            <a:pPr marL="0" lvl="1" indent="0">
              <a:buNone/>
            </a:pPr>
            <a:r>
              <a:rPr lang="en-US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total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total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total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total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Transform this into a recursive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790495" cy="4517689"/>
          </a:xfrm>
        </p:spPr>
        <p:txBody>
          <a:bodyPr/>
          <a:lstStyle/>
          <a:p>
            <a:r>
              <a:rPr lang="en-US" dirty="0" smtClean="0"/>
              <a:t>Sometimes, creating a recursive function requires us to think about the problem differently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kind of base case do we need for summing a list together?  How do we know we’re “done”?</a:t>
            </a:r>
          </a:p>
          <a:p>
            <a:pPr lvl="1"/>
            <a:r>
              <a:rPr lang="en-US" dirty="0" smtClean="0"/>
              <a:t>Instead of approaching the problem as </a:t>
            </a:r>
            <a:br>
              <a:rPr lang="en-US" dirty="0" smtClean="0"/>
            </a:br>
            <a:r>
              <a:rPr lang="en-US" dirty="0" smtClean="0"/>
              <a:t>before, think of it instead as adding the </a:t>
            </a:r>
            <a:br>
              <a:rPr lang="en-US" dirty="0" smtClean="0"/>
            </a:br>
            <a:r>
              <a:rPr lang="en-US" dirty="0" smtClean="0"/>
              <a:t>first element to the sum of the rest of the list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Summing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69984" cy="4517689"/>
          </a:xfrm>
        </p:spPr>
        <p:txBody>
          <a:bodyPr/>
          <a:lstStyle/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myList = [3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5,  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7,  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+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5, 8, 7, 2, 6, 1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+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8, 7, 2, 6, 1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+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[7, 2, 6,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etc...</a:t>
            </a:r>
            <a:endParaRPr lang="en-US" sz="3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 smtClean="0"/>
              <a:t>What is the base case here?</a:t>
            </a:r>
          </a:p>
          <a:p>
            <a:r>
              <a:rPr lang="en-US" dirty="0" smtClean="0"/>
              <a:t>How does the recursive case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60557" cy="4517689"/>
          </a:xfrm>
        </p:spPr>
        <p:txBody>
          <a:bodyPr/>
          <a:lstStyle/>
          <a:p>
            <a:r>
              <a:rPr lang="en-US" dirty="0" smtClean="0"/>
              <a:t>Project 2 out on Blackboard</a:t>
            </a:r>
          </a:p>
          <a:p>
            <a:pPr lvl="1"/>
            <a:r>
              <a:rPr lang="en-US" dirty="0" smtClean="0"/>
              <a:t>Project due </a:t>
            </a:r>
            <a:r>
              <a:rPr lang="en-US" dirty="0"/>
              <a:t>Friday, April </a:t>
            </a:r>
            <a:r>
              <a:rPr lang="en-US" dirty="0" smtClean="0"/>
              <a:t>21st </a:t>
            </a:r>
            <a:r>
              <a:rPr lang="en-US" dirty="0"/>
              <a:t>@ 8:59:59 </a:t>
            </a:r>
            <a:r>
              <a:rPr lang="en-US" dirty="0" smtClean="0"/>
              <a:t>PM</a:t>
            </a:r>
          </a:p>
          <a:p>
            <a:pPr lvl="1"/>
            <a:r>
              <a:rPr lang="en-US" dirty="0" smtClean="0"/>
              <a:t>Uses 3D lists and file I/O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Final exam is when?</a:t>
            </a:r>
          </a:p>
          <a:p>
            <a:pPr lvl="1"/>
            <a:r>
              <a:rPr lang="en-US" dirty="0" smtClean="0"/>
              <a:t>Friday, May 19th from 6 to 8 PM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Survey #2 out now, due Sunday @ 11:59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35971" cy="4517689"/>
          </a:xfrm>
        </p:spPr>
        <p:txBody>
          <a:bodyPr/>
          <a:lstStyle/>
          <a:p>
            <a:r>
              <a:rPr lang="en-US" dirty="0" smtClean="0"/>
              <a:t>To introduce recursion</a:t>
            </a:r>
          </a:p>
          <a:p>
            <a:pPr lvl="3"/>
            <a:endParaRPr lang="en-US" dirty="0"/>
          </a:p>
          <a:p>
            <a:r>
              <a:rPr lang="en-US" dirty="0" smtClean="0"/>
              <a:t>To better understand the concept of “stacks”</a:t>
            </a:r>
          </a:p>
          <a:p>
            <a:endParaRPr lang="en-US" dirty="0"/>
          </a:p>
          <a:p>
            <a:r>
              <a:rPr lang="en-US" dirty="0" smtClean="0"/>
              <a:t>To begin to learn how to “think recursively”</a:t>
            </a:r>
          </a:p>
          <a:p>
            <a:pPr lvl="1"/>
            <a:r>
              <a:rPr lang="en-US" sz="3200" dirty="0" smtClean="0"/>
              <a:t>To look at examples of recursive code</a:t>
            </a:r>
          </a:p>
          <a:p>
            <a:pPr lvl="1"/>
            <a:r>
              <a:rPr lang="en-US" sz="3200" dirty="0" smtClean="0"/>
              <a:t>Summation, factorial, etc.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7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 smtClean="0"/>
              <a:t>In computer science, </a:t>
            </a:r>
            <a:r>
              <a:rPr lang="en-US" b="1" i="1" dirty="0" smtClean="0"/>
              <a:t>recursion</a:t>
            </a:r>
            <a:r>
              <a:rPr lang="en-US" dirty="0" smtClean="0"/>
              <a:t> is a way of thinking about and solving problems</a:t>
            </a:r>
          </a:p>
          <a:p>
            <a:r>
              <a:rPr lang="en-US" dirty="0" smtClean="0"/>
              <a:t>It’s actually one of the central ideas of CS</a:t>
            </a:r>
          </a:p>
          <a:p>
            <a:endParaRPr lang="en-US" dirty="0"/>
          </a:p>
          <a:p>
            <a:r>
              <a:rPr lang="en-US" dirty="0" smtClean="0"/>
              <a:t>In recursion, the </a:t>
            </a:r>
            <a:r>
              <a:rPr lang="en-US" dirty="0"/>
              <a:t>solution depends on solutions to smaller instances of the </a:t>
            </a:r>
            <a:r>
              <a:rPr lang="en-US" u="sng" dirty="0"/>
              <a:t>same</a:t>
            </a:r>
            <a:r>
              <a:rPr lang="en-US" dirty="0"/>
              <a:t>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recursive solution, there are a few things we want to keep in mind: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break the problem into </a:t>
            </a:r>
            <a:br>
              <a:rPr lang="en-US" sz="3200" dirty="0" smtClean="0"/>
            </a:br>
            <a:r>
              <a:rPr lang="en-US" sz="3200" dirty="0" smtClean="0"/>
              <a:t>smaller pieces of itself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define a “base case” to stop 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The smaller problems we break down into need to eventually reach the base case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 Recursive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 smtClean="0"/>
              <a:t>So far, we’ve had functions call </a:t>
            </a:r>
            <a:r>
              <a:rPr lang="en-US" dirty="0"/>
              <a:t>other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For example,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calls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A recursive function, however, calls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500" y="3407173"/>
            <a:ext cx="1134701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29176" y="3935658"/>
            <a:ext cx="1457325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square()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92201" y="3642461"/>
            <a:ext cx="836975" cy="42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81400" y="5453571"/>
            <a:ext cx="1600200" cy="40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compute()</a:t>
            </a:r>
          </a:p>
        </p:txBody>
      </p:sp>
      <p:sp>
        <p:nvSpPr>
          <p:cNvPr id="16" name="Arc 15"/>
          <p:cNvSpPr/>
          <p:nvPr/>
        </p:nvSpPr>
        <p:spPr>
          <a:xfrm flipH="1" flipV="1">
            <a:off x="4837390" y="5638166"/>
            <a:ext cx="688420" cy="685800"/>
          </a:xfrm>
          <a:prstGeom prst="arc">
            <a:avLst>
              <a:gd name="adj1" fmla="val 5400000"/>
              <a:gd name="adj2" fmla="val 114078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We Use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In computer science, some problems are more easily solved by using recursive methods</a:t>
            </a:r>
          </a:p>
          <a:p>
            <a:pPr lvl="4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example: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directory or file system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tree of search results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Some sorting algorithms recursively sort data</a:t>
            </a:r>
          </a:p>
          <a:p>
            <a:pPr lvl="3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today, we will focus on the basic structure of using recursive methods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21301</TotalTime>
  <Words>1424</Words>
  <Application>Microsoft Office PowerPoint</Application>
  <PresentationFormat>On-screen Show (4:3)</PresentationFormat>
  <Paragraphs>361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Courier New</vt:lpstr>
      <vt:lpstr>Tahoma</vt:lpstr>
      <vt:lpstr>Wingdings</vt:lpstr>
      <vt:lpstr>ヒラギノ角ゴ Pro W3</vt:lpstr>
      <vt:lpstr>Office Theme</vt:lpstr>
      <vt:lpstr>CMSC201  Computer Science I for Majors  Lecture 19 – Recursion</vt:lpstr>
      <vt:lpstr>Last Class We Covered</vt:lpstr>
      <vt:lpstr>Any Questions from Last Time?</vt:lpstr>
      <vt:lpstr>Today’s Objectives</vt:lpstr>
      <vt:lpstr>Introduction to Recursion</vt:lpstr>
      <vt:lpstr>What is Recursion?</vt:lpstr>
      <vt:lpstr>Recursive Solutions</vt:lpstr>
      <vt:lpstr>Normal vs Recursive Functions</vt:lpstr>
      <vt:lpstr>Why Would We Use Recursion?</vt:lpstr>
      <vt:lpstr>Recursion Examples</vt:lpstr>
      <vt:lpstr>Toy Example of Recursion</vt:lpstr>
      <vt:lpstr>Visualizing Recursion</vt:lpstr>
      <vt:lpstr>Stacks</vt:lpstr>
      <vt:lpstr>Stacks</vt:lpstr>
      <vt:lpstr>Stack Example</vt:lpstr>
      <vt:lpstr>Stack Details</vt:lpstr>
      <vt:lpstr>Stack Details</vt:lpstr>
      <vt:lpstr>Stacks and Functions</vt:lpstr>
      <vt:lpstr>Stacks and Functions Example</vt:lpstr>
      <vt:lpstr>Stacks and Recursion</vt:lpstr>
      <vt:lpstr>Toy Example of Recursion</vt:lpstr>
      <vt:lpstr>Stack and Recursion in Action</vt:lpstr>
      <vt:lpstr>Defining Recursion</vt:lpstr>
      <vt:lpstr>“Cases” in Recursion</vt:lpstr>
      <vt:lpstr>Terminology</vt:lpstr>
      <vt:lpstr>Recursion Example</vt:lpstr>
      <vt:lpstr>Recursion Example</vt:lpstr>
      <vt:lpstr>Factorials</vt:lpstr>
      <vt:lpstr>Factorial</vt:lpstr>
      <vt:lpstr>Factorial</vt:lpstr>
      <vt:lpstr>Factorial (Fixed)</vt:lpstr>
      <vt:lpstr>Recursion Practice</vt:lpstr>
      <vt:lpstr>Thinking Recursively</vt:lpstr>
      <vt:lpstr>Non-Recursive getGrade()</vt:lpstr>
      <vt:lpstr>Non-Recursive sumList()</vt:lpstr>
      <vt:lpstr>Recursive Thinking</vt:lpstr>
      <vt:lpstr>Recursive Summing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280</cp:revision>
  <dcterms:created xsi:type="dcterms:W3CDTF">2014-05-05T14:25:42Z</dcterms:created>
  <dcterms:modified xsi:type="dcterms:W3CDTF">2017-04-25T03:11:04Z</dcterms:modified>
</cp:coreProperties>
</file>